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2" r:id="rId6"/>
    <p:sldId id="275" r:id="rId7"/>
    <p:sldId id="264" r:id="rId8"/>
    <p:sldId id="265" r:id="rId9"/>
    <p:sldId id="267" r:id="rId10"/>
    <p:sldId id="268" r:id="rId11"/>
    <p:sldId id="269" r:id="rId12"/>
    <p:sldId id="266" r:id="rId13"/>
    <p:sldId id="277" r:id="rId14"/>
    <p:sldId id="276" r:id="rId15"/>
    <p:sldId id="273" r:id="rId16"/>
    <p:sldId id="270" r:id="rId17"/>
    <p:sldId id="271" r:id="rId18"/>
    <p:sldId id="272" r:id="rId19"/>
    <p:sldId id="274"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C6209B0F-926F-4841-8AA8-06490030883A}" type="datetimeFigureOut">
              <a:rPr lang="en-AU" smtClean="0"/>
              <a:t>2/01/2018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162851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6209B0F-926F-4841-8AA8-06490030883A}" type="datetimeFigureOut">
              <a:rPr lang="en-AU" smtClean="0"/>
              <a:t>2/01/2018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351945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6209B0F-926F-4841-8AA8-06490030883A}" type="datetimeFigureOut">
              <a:rPr lang="en-AU" smtClean="0"/>
              <a:t>2/01/2018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3193330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6209B0F-926F-4841-8AA8-06490030883A}" type="datetimeFigureOut">
              <a:rPr lang="en-AU" smtClean="0"/>
              <a:t>2/01/2018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301066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09B0F-926F-4841-8AA8-06490030883A}" type="datetimeFigureOut">
              <a:rPr lang="en-AU" smtClean="0"/>
              <a:t>2/01/2018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229251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C6209B0F-926F-4841-8AA8-06490030883A}" type="datetimeFigureOut">
              <a:rPr lang="en-AU" smtClean="0"/>
              <a:t>2/01/2018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1501293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C6209B0F-926F-4841-8AA8-06490030883A}" type="datetimeFigureOut">
              <a:rPr lang="en-AU" smtClean="0"/>
              <a:t>2/01/2018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4141593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C6209B0F-926F-4841-8AA8-06490030883A}" type="datetimeFigureOut">
              <a:rPr lang="en-AU" smtClean="0"/>
              <a:t>2/01/2018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592321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209B0F-926F-4841-8AA8-06490030883A}" type="datetimeFigureOut">
              <a:rPr lang="en-AU" smtClean="0"/>
              <a:t>2/01/2018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2978622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09B0F-926F-4841-8AA8-06490030883A}" type="datetimeFigureOut">
              <a:rPr lang="en-AU" smtClean="0"/>
              <a:t>2/01/2018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2716960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09B0F-926F-4841-8AA8-06490030883A}" type="datetimeFigureOut">
              <a:rPr lang="en-AU" smtClean="0"/>
              <a:t>2/01/2018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EAA069-F108-4782-AF58-695D454E4C89}" type="slidenum">
              <a:rPr lang="en-AU" smtClean="0"/>
              <a:t>‹#›</a:t>
            </a:fld>
            <a:endParaRPr lang="en-AU"/>
          </a:p>
        </p:txBody>
      </p:sp>
    </p:spTree>
    <p:extLst>
      <p:ext uri="{BB962C8B-B14F-4D97-AF65-F5344CB8AC3E}">
        <p14:creationId xmlns:p14="http://schemas.microsoft.com/office/powerpoint/2010/main" val="620472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09B0F-926F-4841-8AA8-06490030883A}" type="datetimeFigureOut">
              <a:rPr lang="en-AU" smtClean="0"/>
              <a:t>2/01/2018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EAA069-F108-4782-AF58-695D454E4C89}" type="slidenum">
              <a:rPr lang="en-AU" smtClean="0"/>
              <a:t>‹#›</a:t>
            </a:fld>
            <a:endParaRPr lang="en-AU"/>
          </a:p>
        </p:txBody>
      </p:sp>
    </p:spTree>
    <p:extLst>
      <p:ext uri="{BB962C8B-B14F-4D97-AF65-F5344CB8AC3E}">
        <p14:creationId xmlns:p14="http://schemas.microsoft.com/office/powerpoint/2010/main" val="242947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linkedin.com/pulse/amazon-did-kill-retail-industry-alberto-bre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pXv3cfvJ9F8" TargetMode="External"/><Relationship Id="rId2" Type="http://schemas.openxmlformats.org/officeDocument/2006/relationships/hyperlink" Target="https://www.ted.com/talks/joseph_pine_on_what_consumers_wan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J1h4JQ7bTm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b="1" dirty="0" smtClean="0"/>
              <a:t>Tourism Marketing for small businesses</a:t>
            </a:r>
            <a:endParaRPr lang="en-AU" b="1" dirty="0"/>
          </a:p>
        </p:txBody>
      </p:sp>
      <p:sp>
        <p:nvSpPr>
          <p:cNvPr id="5" name="Content Placeholder 4"/>
          <p:cNvSpPr>
            <a:spLocks noGrp="1"/>
          </p:cNvSpPr>
          <p:nvPr>
            <p:ph idx="1"/>
          </p:nvPr>
        </p:nvSpPr>
        <p:spPr>
          <a:xfrm>
            <a:off x="838200" y="2605177"/>
            <a:ext cx="6166449" cy="3571786"/>
          </a:xfrm>
        </p:spPr>
        <p:txBody>
          <a:bodyPr>
            <a:normAutofit/>
          </a:bodyPr>
          <a:lstStyle/>
          <a:p>
            <a:pPr marL="0" indent="0">
              <a:buNone/>
            </a:pPr>
            <a:r>
              <a:rPr lang="en-AU" sz="3600" dirty="0" smtClean="0"/>
              <a:t>Chapter 6</a:t>
            </a:r>
          </a:p>
          <a:p>
            <a:pPr marL="0" indent="0">
              <a:buNone/>
            </a:pPr>
            <a:endParaRPr lang="en-AU" sz="3600" dirty="0"/>
          </a:p>
          <a:p>
            <a:pPr marL="0" indent="0">
              <a:buNone/>
            </a:pPr>
            <a:r>
              <a:rPr lang="en-AU" sz="3600" dirty="0" smtClean="0"/>
              <a:t>Designing Tourism Services </a:t>
            </a:r>
            <a:r>
              <a:rPr lang="en-AU" sz="3600" smtClean="0"/>
              <a:t>and Experiences</a:t>
            </a:r>
            <a:endParaRPr lang="en-AU" sz="3600" dirty="0"/>
          </a:p>
        </p:txBody>
      </p:sp>
      <p:pic>
        <p:nvPicPr>
          <p:cNvPr id="6" name="Picture 5"/>
          <p:cNvPicPr>
            <a:picLocks noChangeAspect="1"/>
          </p:cNvPicPr>
          <p:nvPr/>
        </p:nvPicPr>
        <p:blipFill>
          <a:blip r:embed="rId2"/>
          <a:stretch>
            <a:fillRect/>
          </a:stretch>
        </p:blipFill>
        <p:spPr>
          <a:xfrm>
            <a:off x="8071363" y="1718140"/>
            <a:ext cx="4120637" cy="5139860"/>
          </a:xfrm>
          <a:prstGeom prst="rect">
            <a:avLst/>
          </a:prstGeom>
        </p:spPr>
      </p:pic>
    </p:spTree>
    <p:extLst>
      <p:ext uri="{BB962C8B-B14F-4D97-AF65-F5344CB8AC3E}">
        <p14:creationId xmlns:p14="http://schemas.microsoft.com/office/powerpoint/2010/main" val="385364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Being non-customer centric is the threat</a:t>
            </a:r>
            <a:endParaRPr lang="en-AU" b="1" dirty="0"/>
          </a:p>
        </p:txBody>
      </p:sp>
      <p:sp>
        <p:nvSpPr>
          <p:cNvPr id="3" name="Content Placeholder 2"/>
          <p:cNvSpPr>
            <a:spLocks noGrp="1"/>
          </p:cNvSpPr>
          <p:nvPr>
            <p:ph idx="1"/>
          </p:nvPr>
        </p:nvSpPr>
        <p:spPr>
          <a:xfrm>
            <a:off x="838200" y="1483743"/>
            <a:ext cx="10515600" cy="5236234"/>
          </a:xfrm>
        </p:spPr>
        <p:txBody>
          <a:bodyPr>
            <a:normAutofit fontScale="47500" lnSpcReduction="20000"/>
          </a:bodyPr>
          <a:lstStyle/>
          <a:p>
            <a:pPr lvl="0"/>
            <a:r>
              <a:rPr lang="en-AU" sz="4200" dirty="0"/>
              <a:t>Amazon did not kill the retail industry. They did it to itself with bad customer service.</a:t>
            </a:r>
            <a:br>
              <a:rPr lang="en-AU" sz="4200" dirty="0"/>
            </a:br>
            <a:endParaRPr lang="en-AU" sz="4200" dirty="0"/>
          </a:p>
          <a:p>
            <a:pPr lvl="0"/>
            <a:r>
              <a:rPr lang="en-AU" sz="4200" dirty="0"/>
              <a:t>Netflix did not kill Blockbuster. They did it to itself with ridiculous late fees.</a:t>
            </a:r>
            <a:br>
              <a:rPr lang="en-AU" sz="4200" dirty="0"/>
            </a:br>
            <a:endParaRPr lang="en-AU" sz="4200" dirty="0"/>
          </a:p>
          <a:p>
            <a:pPr lvl="0"/>
            <a:r>
              <a:rPr lang="en-AU" sz="4200" dirty="0"/>
              <a:t>Uber did not kill the taxi business. They did it to itself with limited the number of taxis and fare control.</a:t>
            </a:r>
            <a:br>
              <a:rPr lang="en-AU" sz="4200" dirty="0"/>
            </a:br>
            <a:endParaRPr lang="en-AU" sz="4200" dirty="0"/>
          </a:p>
          <a:p>
            <a:pPr lvl="0"/>
            <a:r>
              <a:rPr lang="en-AU" sz="4200" dirty="0"/>
              <a:t>Apple did not kill the music industry. They did it to itself by forcing people to buy </a:t>
            </a:r>
            <a:r>
              <a:rPr lang="en-AU" sz="4200" dirty="0" smtClean="0"/>
              <a:t>full-length </a:t>
            </a:r>
            <a:r>
              <a:rPr lang="en-AU" sz="4200" dirty="0"/>
              <a:t>albums.</a:t>
            </a:r>
          </a:p>
          <a:p>
            <a:endParaRPr lang="en-AU" sz="4200" dirty="0"/>
          </a:p>
          <a:p>
            <a:pPr lvl="0"/>
            <a:r>
              <a:rPr lang="en-AU" sz="4200" dirty="0"/>
              <a:t>Airbnb did not kill the hotel industry. They did it to itself with limited availability and pricing options.</a:t>
            </a:r>
            <a:br>
              <a:rPr lang="en-AU" sz="4200" dirty="0"/>
            </a:br>
            <a:endParaRPr lang="en-AU" sz="4200" dirty="0"/>
          </a:p>
          <a:p>
            <a:pPr lvl="0"/>
            <a:r>
              <a:rPr lang="en-AU" sz="4200" dirty="0"/>
              <a:t>Technology by itself is not the real disruptor. </a:t>
            </a:r>
            <a:br>
              <a:rPr lang="en-AU" sz="4200" dirty="0"/>
            </a:br>
            <a:endParaRPr lang="en-AU" sz="4200" dirty="0"/>
          </a:p>
          <a:p>
            <a:pPr lvl="0"/>
            <a:r>
              <a:rPr lang="en-AU" sz="4200" dirty="0"/>
              <a:t>Being non-customer centric is the biggest threat to any business.</a:t>
            </a:r>
          </a:p>
          <a:p>
            <a:pPr marL="0" indent="0">
              <a:buNone/>
            </a:pPr>
            <a:r>
              <a:rPr lang="en-AU" dirty="0"/>
              <a:t> </a:t>
            </a:r>
          </a:p>
          <a:p>
            <a:r>
              <a:rPr lang="en-AU" dirty="0"/>
              <a:t>Source: Alberto Brea, 2017 </a:t>
            </a:r>
          </a:p>
          <a:p>
            <a:r>
              <a:rPr lang="en-AU" u="sng" dirty="0">
                <a:hlinkClick r:id="rId2"/>
              </a:rPr>
              <a:t>https://www.linkedin.com/pulse/amazon-did-kill-retail-industry-alberto-brea</a:t>
            </a:r>
            <a:r>
              <a:rPr lang="en-AU" dirty="0"/>
              <a:t> </a:t>
            </a:r>
          </a:p>
          <a:p>
            <a:endParaRPr lang="en-AU" dirty="0"/>
          </a:p>
        </p:txBody>
      </p:sp>
    </p:spTree>
    <p:extLst>
      <p:ext uri="{BB962C8B-B14F-4D97-AF65-F5344CB8AC3E}">
        <p14:creationId xmlns:p14="http://schemas.microsoft.com/office/powerpoint/2010/main" val="236782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Disruption (creative thinking) is harder than critical thinking</a:t>
            </a:r>
            <a:endParaRPr lang="en-AU" b="1" dirty="0"/>
          </a:p>
        </p:txBody>
      </p:sp>
      <p:sp>
        <p:nvSpPr>
          <p:cNvPr id="3" name="Content Placeholder 2"/>
          <p:cNvSpPr>
            <a:spLocks noGrp="1"/>
          </p:cNvSpPr>
          <p:nvPr>
            <p:ph idx="1"/>
          </p:nvPr>
        </p:nvSpPr>
        <p:spPr>
          <a:xfrm>
            <a:off x="838200" y="1791119"/>
            <a:ext cx="10515600" cy="4351338"/>
          </a:xfrm>
        </p:spPr>
        <p:txBody>
          <a:bodyPr>
            <a:noAutofit/>
          </a:bodyPr>
          <a:lstStyle/>
          <a:p>
            <a:pPr lvl="0"/>
            <a:r>
              <a:rPr lang="en-AU" sz="2000" dirty="0"/>
              <a:t>An ideal innovation is one that will cause minimal disruption to the firm, but maximum disruption in the market.</a:t>
            </a:r>
          </a:p>
          <a:p>
            <a:endParaRPr lang="en-AU" sz="1200" dirty="0"/>
          </a:p>
          <a:p>
            <a:pPr lvl="0"/>
            <a:r>
              <a:rPr lang="en-AU" sz="2000" dirty="0"/>
              <a:t>Creativity is a delicate process, so avoid any criticism during the brainstorming phase. Generate as many ideas at possible without judgement.</a:t>
            </a:r>
          </a:p>
          <a:p>
            <a:endParaRPr lang="en-AU" sz="1200" dirty="0"/>
          </a:p>
          <a:p>
            <a:pPr lvl="0"/>
            <a:r>
              <a:rPr lang="en-AU" sz="2000" dirty="0"/>
              <a:t>Take the most glaring flaw facing you and flip it. Zipcar.com identified the processing required at rental car offices as the defining negative characteristic in that market, so their business model was based on removing the office from the hire process.</a:t>
            </a:r>
          </a:p>
          <a:p>
            <a:endParaRPr lang="en-AU" sz="1200" dirty="0"/>
          </a:p>
          <a:p>
            <a:pPr lvl="0"/>
            <a:r>
              <a:rPr lang="en-AU" sz="2000" dirty="0"/>
              <a:t>Assume transformation is necessary, ask transformational questions (the hardest part of the process), and try to forget what you know (</a:t>
            </a:r>
            <a:r>
              <a:rPr lang="en-AU" sz="2000" dirty="0" err="1"/>
              <a:t>eg</a:t>
            </a:r>
            <a:r>
              <a:rPr lang="en-AU" sz="2000" dirty="0"/>
              <a:t> entrenched paradigms).</a:t>
            </a:r>
          </a:p>
          <a:p>
            <a:endParaRPr lang="en-AU" sz="1200" dirty="0"/>
          </a:p>
          <a:p>
            <a:pPr lvl="0"/>
            <a:r>
              <a:rPr lang="en-AU" sz="2000" dirty="0"/>
              <a:t>Address the </a:t>
            </a:r>
            <a:r>
              <a:rPr lang="en-AU" sz="2000" i="1" dirty="0"/>
              <a:t>how</a:t>
            </a:r>
            <a:r>
              <a:rPr lang="en-AU" sz="2000" dirty="0"/>
              <a:t> as well as the </a:t>
            </a:r>
            <a:r>
              <a:rPr lang="en-AU" sz="2000" i="1" dirty="0"/>
              <a:t>wow, </a:t>
            </a:r>
            <a:r>
              <a:rPr lang="en-AU" sz="2000" dirty="0"/>
              <a:t>by thinking money and magic. Money focuses on the business questions to generate profit, while magic focuses on the needs of the customer.</a:t>
            </a:r>
          </a:p>
        </p:txBody>
      </p:sp>
    </p:spTree>
    <p:extLst>
      <p:ext uri="{BB962C8B-B14F-4D97-AF65-F5344CB8AC3E}">
        <p14:creationId xmlns:p14="http://schemas.microsoft.com/office/powerpoint/2010/main" val="697616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The experience economy</a:t>
            </a:r>
            <a:endParaRPr lang="en-AU" b="1" dirty="0"/>
          </a:p>
        </p:txBody>
      </p:sp>
      <p:sp>
        <p:nvSpPr>
          <p:cNvPr id="3" name="Content Placeholder 2"/>
          <p:cNvSpPr>
            <a:spLocks noGrp="1"/>
          </p:cNvSpPr>
          <p:nvPr>
            <p:ph idx="1"/>
          </p:nvPr>
        </p:nvSpPr>
        <p:spPr/>
        <p:txBody>
          <a:bodyPr>
            <a:normAutofit lnSpcReduction="10000"/>
          </a:bodyPr>
          <a:lstStyle/>
          <a:p>
            <a:r>
              <a:rPr lang="en-AU" dirty="0" smtClean="0"/>
              <a:t>Increasingly competitive markets crowded with similar service offerings has led to recognition of the need to evolve from providing a service to delivering an experience</a:t>
            </a:r>
          </a:p>
          <a:p>
            <a:endParaRPr lang="en-AU" dirty="0"/>
          </a:p>
          <a:p>
            <a:r>
              <a:rPr lang="en-AU" dirty="0" smtClean="0"/>
              <a:t>An experience takes place when a business uses its services as a theatrical stage</a:t>
            </a:r>
          </a:p>
          <a:p>
            <a:endParaRPr lang="en-AU" dirty="0" smtClean="0"/>
          </a:p>
          <a:p>
            <a:r>
              <a:rPr lang="en-AU" dirty="0" smtClean="0"/>
              <a:t>The challenge </a:t>
            </a:r>
            <a:r>
              <a:rPr lang="en-AU" dirty="0"/>
              <a:t>is to design an engaging experience that represents a memorable event for individual </a:t>
            </a:r>
            <a:r>
              <a:rPr lang="en-AU" i="1" dirty="0"/>
              <a:t>guests,</a:t>
            </a:r>
            <a:r>
              <a:rPr lang="en-AU" dirty="0"/>
              <a:t> and commands a price premium for the business. </a:t>
            </a:r>
          </a:p>
          <a:p>
            <a:endParaRPr lang="en-AU" dirty="0"/>
          </a:p>
          <a:p>
            <a:pPr marL="0" indent="0">
              <a:buNone/>
            </a:pPr>
            <a:endParaRPr lang="en-AU" dirty="0"/>
          </a:p>
        </p:txBody>
      </p:sp>
    </p:spTree>
    <p:extLst>
      <p:ext uri="{BB962C8B-B14F-4D97-AF65-F5344CB8AC3E}">
        <p14:creationId xmlns:p14="http://schemas.microsoft.com/office/powerpoint/2010/main" val="290692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Consumers don’t always know what they want to satisfy a need</a:t>
            </a:r>
            <a:endParaRPr lang="en-AU" b="1" dirty="0"/>
          </a:p>
        </p:txBody>
      </p:sp>
      <p:sp>
        <p:nvSpPr>
          <p:cNvPr id="3" name="Content Placeholder 2"/>
          <p:cNvSpPr>
            <a:spLocks noGrp="1"/>
          </p:cNvSpPr>
          <p:nvPr>
            <p:ph idx="1"/>
          </p:nvPr>
        </p:nvSpPr>
        <p:spPr>
          <a:xfrm>
            <a:off x="838200" y="2429474"/>
            <a:ext cx="10515600" cy="4351338"/>
          </a:xfrm>
        </p:spPr>
        <p:txBody>
          <a:bodyPr/>
          <a:lstStyle/>
          <a:p>
            <a:r>
              <a:rPr lang="en-AU" dirty="0" smtClean="0"/>
              <a:t>Yes, services need to be designed based on consumer’s </a:t>
            </a:r>
            <a:r>
              <a:rPr lang="en-AU" i="1" dirty="0" smtClean="0"/>
              <a:t>needs </a:t>
            </a:r>
          </a:p>
          <a:p>
            <a:endParaRPr lang="en-AU" dirty="0" smtClean="0"/>
          </a:p>
          <a:p>
            <a:r>
              <a:rPr lang="en-AU" dirty="0" smtClean="0"/>
              <a:t>But, consumers </a:t>
            </a:r>
            <a:r>
              <a:rPr lang="en-AU" i="1" dirty="0" smtClean="0"/>
              <a:t>wants</a:t>
            </a:r>
            <a:r>
              <a:rPr lang="en-AU" dirty="0" smtClean="0"/>
              <a:t> are limited by their imagination</a:t>
            </a:r>
          </a:p>
          <a:p>
            <a:endParaRPr lang="en-AU" dirty="0"/>
          </a:p>
          <a:p>
            <a:r>
              <a:rPr lang="en-AU" dirty="0" smtClean="0"/>
              <a:t>Therefore, revolutionary product never emerge from only listening to consumers’ </a:t>
            </a:r>
            <a:r>
              <a:rPr lang="en-AU" i="1" dirty="0" smtClean="0"/>
              <a:t>wants</a:t>
            </a:r>
          </a:p>
          <a:p>
            <a:endParaRPr lang="en-AU" i="1" dirty="0"/>
          </a:p>
          <a:p>
            <a:pPr lvl="1"/>
            <a:endParaRPr lang="en-AU" i="1" dirty="0" smtClean="0"/>
          </a:p>
          <a:p>
            <a:endParaRPr lang="en-AU" dirty="0"/>
          </a:p>
        </p:txBody>
      </p:sp>
    </p:spTree>
    <p:extLst>
      <p:ext uri="{BB962C8B-B14F-4D97-AF65-F5344CB8AC3E}">
        <p14:creationId xmlns:p14="http://schemas.microsoft.com/office/powerpoint/2010/main" val="494017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Video link</a:t>
            </a:r>
            <a:endParaRPr lang="en-AU" b="1" dirty="0"/>
          </a:p>
        </p:txBody>
      </p:sp>
      <p:sp>
        <p:nvSpPr>
          <p:cNvPr id="3" name="Content Placeholder 2"/>
          <p:cNvSpPr>
            <a:spLocks noGrp="1"/>
          </p:cNvSpPr>
          <p:nvPr>
            <p:ph idx="1"/>
          </p:nvPr>
        </p:nvSpPr>
        <p:spPr/>
        <p:txBody>
          <a:bodyPr/>
          <a:lstStyle/>
          <a:p>
            <a:r>
              <a:rPr lang="en-AU" dirty="0" smtClean="0"/>
              <a:t>Joseph Pine: What consumers want</a:t>
            </a:r>
          </a:p>
          <a:p>
            <a:pPr lvl="1"/>
            <a:endParaRPr lang="en-AU" dirty="0" smtClean="0"/>
          </a:p>
          <a:p>
            <a:pPr lvl="1"/>
            <a:r>
              <a:rPr lang="en-AU" dirty="0" smtClean="0">
                <a:hlinkClick r:id="rId2"/>
              </a:rPr>
              <a:t>https</a:t>
            </a:r>
            <a:r>
              <a:rPr lang="en-AU" dirty="0">
                <a:hlinkClick r:id="rId2"/>
              </a:rPr>
              <a:t>://</a:t>
            </a:r>
            <a:r>
              <a:rPr lang="en-AU" dirty="0" smtClean="0">
                <a:hlinkClick r:id="rId2"/>
              </a:rPr>
              <a:t>www.ted.com/talks/joseph_pine_on_what_consumers_want</a:t>
            </a:r>
            <a:r>
              <a:rPr lang="en-AU" dirty="0" smtClean="0"/>
              <a:t> </a:t>
            </a:r>
            <a:endParaRPr lang="en-AU" dirty="0"/>
          </a:p>
          <a:p>
            <a:endParaRPr lang="en-AU" dirty="0"/>
          </a:p>
          <a:p>
            <a:r>
              <a:rPr lang="en-AU" dirty="0" smtClean="0"/>
              <a:t>Joseph Pine: The experience economy</a:t>
            </a:r>
          </a:p>
          <a:p>
            <a:pPr lvl="1"/>
            <a:endParaRPr lang="en-AU" dirty="0" smtClean="0"/>
          </a:p>
          <a:p>
            <a:pPr lvl="1"/>
            <a:r>
              <a:rPr lang="en-AU" dirty="0" smtClean="0">
                <a:hlinkClick r:id="rId3"/>
              </a:rPr>
              <a:t>https</a:t>
            </a:r>
            <a:r>
              <a:rPr lang="en-AU" dirty="0">
                <a:hlinkClick r:id="rId3"/>
              </a:rPr>
              <a:t>://</a:t>
            </a:r>
            <a:r>
              <a:rPr lang="en-AU" dirty="0" smtClean="0">
                <a:hlinkClick r:id="rId3"/>
              </a:rPr>
              <a:t>www.youtube.com/watch?v=pXv3cfvJ9F8</a:t>
            </a:r>
            <a:r>
              <a:rPr lang="en-AU" dirty="0" smtClean="0"/>
              <a:t> </a:t>
            </a:r>
            <a:endParaRPr lang="en-AU" dirty="0"/>
          </a:p>
        </p:txBody>
      </p:sp>
    </p:spTree>
    <p:extLst>
      <p:ext uri="{BB962C8B-B14F-4D97-AF65-F5344CB8AC3E}">
        <p14:creationId xmlns:p14="http://schemas.microsoft.com/office/powerpoint/2010/main" val="3969385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Designing memorable experiences</a:t>
            </a:r>
            <a:endParaRPr lang="en-AU" b="1" dirty="0"/>
          </a:p>
        </p:txBody>
      </p:sp>
      <p:sp>
        <p:nvSpPr>
          <p:cNvPr id="3" name="Content Placeholder 2"/>
          <p:cNvSpPr>
            <a:spLocks noGrp="1"/>
          </p:cNvSpPr>
          <p:nvPr>
            <p:ph idx="1"/>
          </p:nvPr>
        </p:nvSpPr>
        <p:spPr/>
        <p:txBody>
          <a:bodyPr/>
          <a:lstStyle/>
          <a:p>
            <a:pPr marL="0" indent="0">
              <a:buNone/>
            </a:pPr>
            <a:r>
              <a:rPr lang="en-AU" b="1" dirty="0" smtClean="0"/>
              <a:t>1. Theme the experience</a:t>
            </a:r>
          </a:p>
          <a:p>
            <a:endParaRPr lang="en-AU" dirty="0" smtClean="0"/>
          </a:p>
          <a:p>
            <a:r>
              <a:rPr lang="en-AU" dirty="0" smtClean="0"/>
              <a:t>A clear, focussed and compelling theme drives all the design elements and staged events</a:t>
            </a:r>
          </a:p>
          <a:p>
            <a:pPr lvl="1"/>
            <a:endParaRPr lang="en-AU" dirty="0"/>
          </a:p>
          <a:p>
            <a:pPr lvl="1"/>
            <a:r>
              <a:rPr lang="en-AU" dirty="0" err="1" smtClean="0"/>
              <a:t>Eg</a:t>
            </a:r>
            <a:r>
              <a:rPr lang="en-AU" dirty="0" smtClean="0"/>
              <a:t> Cat poo coffee, Bali</a:t>
            </a:r>
          </a:p>
          <a:p>
            <a:pPr lvl="1"/>
            <a:r>
              <a:rPr lang="en-AU" dirty="0" err="1" smtClean="0"/>
              <a:t>Eg</a:t>
            </a:r>
            <a:r>
              <a:rPr lang="en-AU" dirty="0" smtClean="0"/>
              <a:t> Cat cafes</a:t>
            </a:r>
          </a:p>
          <a:p>
            <a:pPr lvl="1"/>
            <a:r>
              <a:rPr lang="en-AU" dirty="0" err="1" smtClean="0"/>
              <a:t>Eg</a:t>
            </a:r>
            <a:r>
              <a:rPr lang="en-AU" dirty="0" smtClean="0"/>
              <a:t> Jimmy Buffet’s </a:t>
            </a:r>
            <a:r>
              <a:rPr lang="en-AU" dirty="0" err="1" smtClean="0"/>
              <a:t>Margaritaville</a:t>
            </a:r>
            <a:endParaRPr lang="en-AU" dirty="0" smtClean="0"/>
          </a:p>
          <a:p>
            <a:pPr lvl="1"/>
            <a:r>
              <a:rPr lang="en-AU" dirty="0" err="1" smtClean="0"/>
              <a:t>Eg</a:t>
            </a:r>
            <a:r>
              <a:rPr lang="en-AU" dirty="0" smtClean="0"/>
              <a:t> Theme parks</a:t>
            </a:r>
          </a:p>
          <a:p>
            <a:endParaRPr lang="en-AU" dirty="0" smtClean="0"/>
          </a:p>
        </p:txBody>
      </p:sp>
    </p:spTree>
    <p:extLst>
      <p:ext uri="{BB962C8B-B14F-4D97-AF65-F5344CB8AC3E}">
        <p14:creationId xmlns:p14="http://schemas.microsoft.com/office/powerpoint/2010/main" val="3234263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Designing memorable experiences</a:t>
            </a:r>
            <a:endParaRPr lang="en-AU" b="1" dirty="0"/>
          </a:p>
        </p:txBody>
      </p:sp>
      <p:sp>
        <p:nvSpPr>
          <p:cNvPr id="3" name="Content Placeholder 2"/>
          <p:cNvSpPr>
            <a:spLocks noGrp="1"/>
          </p:cNvSpPr>
          <p:nvPr>
            <p:ph idx="1"/>
          </p:nvPr>
        </p:nvSpPr>
        <p:spPr/>
        <p:txBody>
          <a:bodyPr/>
          <a:lstStyle/>
          <a:p>
            <a:pPr marL="0" indent="0">
              <a:buNone/>
            </a:pPr>
            <a:r>
              <a:rPr lang="en-AU" b="1" dirty="0" smtClean="0"/>
              <a:t>2. Harmonise </a:t>
            </a:r>
            <a:r>
              <a:rPr lang="en-AU" b="1" dirty="0"/>
              <a:t>impressions with positive cues</a:t>
            </a:r>
          </a:p>
          <a:p>
            <a:endParaRPr lang="en-AU" dirty="0" smtClean="0"/>
          </a:p>
          <a:p>
            <a:r>
              <a:rPr lang="en-AU" dirty="0" smtClean="0"/>
              <a:t>Impressions </a:t>
            </a:r>
            <a:r>
              <a:rPr lang="en-AU" dirty="0"/>
              <a:t>are what the guest takes away from the experience, and fulfil the </a:t>
            </a:r>
            <a:r>
              <a:rPr lang="en-AU" dirty="0" smtClean="0"/>
              <a:t>theme</a:t>
            </a:r>
          </a:p>
          <a:p>
            <a:endParaRPr lang="en-AU" dirty="0"/>
          </a:p>
          <a:p>
            <a:pPr lvl="1"/>
            <a:r>
              <a:rPr lang="en-AU" dirty="0" smtClean="0"/>
              <a:t>Visual and cues, supporting the theme, need to be introduced to the guest to affirm the nature of the experience</a:t>
            </a:r>
          </a:p>
          <a:p>
            <a:pPr lvl="1"/>
            <a:r>
              <a:rPr lang="en-AU" dirty="0" err="1" smtClean="0"/>
              <a:t>Eg</a:t>
            </a:r>
            <a:r>
              <a:rPr lang="en-AU" dirty="0" smtClean="0"/>
              <a:t> staff in period costume</a:t>
            </a:r>
          </a:p>
          <a:p>
            <a:pPr lvl="1"/>
            <a:r>
              <a:rPr lang="en-AU" dirty="0" smtClean="0"/>
              <a:t>First </a:t>
            </a:r>
            <a:r>
              <a:rPr lang="en-AU" dirty="0"/>
              <a:t>impressions are important</a:t>
            </a:r>
          </a:p>
          <a:p>
            <a:pPr lvl="1"/>
            <a:endParaRPr lang="en-AU" dirty="0"/>
          </a:p>
          <a:p>
            <a:endParaRPr lang="en-AU" dirty="0"/>
          </a:p>
        </p:txBody>
      </p:sp>
    </p:spTree>
    <p:extLst>
      <p:ext uri="{BB962C8B-B14F-4D97-AF65-F5344CB8AC3E}">
        <p14:creationId xmlns:p14="http://schemas.microsoft.com/office/powerpoint/2010/main" val="1967811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Designing memorable experiences</a:t>
            </a:r>
            <a:endParaRPr lang="en-AU" b="1" dirty="0"/>
          </a:p>
        </p:txBody>
      </p:sp>
      <p:sp>
        <p:nvSpPr>
          <p:cNvPr id="3" name="Content Placeholder 2"/>
          <p:cNvSpPr>
            <a:spLocks noGrp="1"/>
          </p:cNvSpPr>
          <p:nvPr>
            <p:ph idx="1"/>
          </p:nvPr>
        </p:nvSpPr>
        <p:spPr/>
        <p:txBody>
          <a:bodyPr/>
          <a:lstStyle/>
          <a:p>
            <a:pPr marL="0" indent="0">
              <a:buNone/>
            </a:pPr>
            <a:r>
              <a:rPr lang="en-AU" b="1" dirty="0" smtClean="0"/>
              <a:t>3. Eliminate negative cues</a:t>
            </a:r>
          </a:p>
          <a:p>
            <a:endParaRPr lang="en-AU" dirty="0"/>
          </a:p>
          <a:p>
            <a:r>
              <a:rPr lang="en-AU" dirty="0" smtClean="0"/>
              <a:t>Eliminate anything that distracts the guest from the theme</a:t>
            </a:r>
          </a:p>
          <a:p>
            <a:endParaRPr lang="en-AU" dirty="0"/>
          </a:p>
          <a:p>
            <a:pPr lvl="1"/>
            <a:r>
              <a:rPr lang="en-AU" dirty="0" smtClean="0"/>
              <a:t>Clutter such as excessive signage or notices</a:t>
            </a:r>
          </a:p>
          <a:p>
            <a:pPr lvl="1"/>
            <a:r>
              <a:rPr lang="en-AU" dirty="0" smtClean="0"/>
              <a:t>Unnecessary messages</a:t>
            </a:r>
          </a:p>
          <a:p>
            <a:pPr lvl="1"/>
            <a:r>
              <a:rPr lang="en-AU" dirty="0" smtClean="0"/>
              <a:t>Poor service</a:t>
            </a:r>
            <a:endParaRPr lang="en-AU" dirty="0"/>
          </a:p>
        </p:txBody>
      </p:sp>
    </p:spTree>
    <p:extLst>
      <p:ext uri="{BB962C8B-B14F-4D97-AF65-F5344CB8AC3E}">
        <p14:creationId xmlns:p14="http://schemas.microsoft.com/office/powerpoint/2010/main" val="1195907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Designing memorable experiences</a:t>
            </a:r>
            <a:endParaRPr lang="en-AU" b="1" dirty="0"/>
          </a:p>
        </p:txBody>
      </p:sp>
      <p:sp>
        <p:nvSpPr>
          <p:cNvPr id="3" name="Content Placeholder 2"/>
          <p:cNvSpPr>
            <a:spLocks noGrp="1"/>
          </p:cNvSpPr>
          <p:nvPr>
            <p:ph idx="1"/>
          </p:nvPr>
        </p:nvSpPr>
        <p:spPr/>
        <p:txBody>
          <a:bodyPr/>
          <a:lstStyle/>
          <a:p>
            <a:pPr marL="0" indent="0">
              <a:buNone/>
            </a:pPr>
            <a:r>
              <a:rPr lang="en-AU" b="1" dirty="0" smtClean="0"/>
              <a:t>4. Mix in memorabilia</a:t>
            </a:r>
          </a:p>
          <a:p>
            <a:endParaRPr lang="en-AU" dirty="0"/>
          </a:p>
          <a:p>
            <a:r>
              <a:rPr lang="en-AU" dirty="0" smtClean="0"/>
              <a:t>A memento of an experience sells for a premium</a:t>
            </a:r>
          </a:p>
          <a:p>
            <a:r>
              <a:rPr lang="en-AU" dirty="0" smtClean="0"/>
              <a:t>The price point is related to the value the guest places on the experience, rather than the cost of the item</a:t>
            </a:r>
          </a:p>
          <a:p>
            <a:r>
              <a:rPr lang="en-AU" dirty="0" smtClean="0"/>
              <a:t>But…mementoes don’t have to be expensive</a:t>
            </a:r>
            <a:endParaRPr lang="en-AU" dirty="0"/>
          </a:p>
        </p:txBody>
      </p:sp>
    </p:spTree>
    <p:extLst>
      <p:ext uri="{BB962C8B-B14F-4D97-AF65-F5344CB8AC3E}">
        <p14:creationId xmlns:p14="http://schemas.microsoft.com/office/powerpoint/2010/main" val="3596788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Designing memorable experiences</a:t>
            </a:r>
            <a:endParaRPr lang="en-AU" b="1" dirty="0"/>
          </a:p>
        </p:txBody>
      </p:sp>
      <p:sp>
        <p:nvSpPr>
          <p:cNvPr id="3" name="Content Placeholder 2"/>
          <p:cNvSpPr>
            <a:spLocks noGrp="1"/>
          </p:cNvSpPr>
          <p:nvPr>
            <p:ph idx="1"/>
          </p:nvPr>
        </p:nvSpPr>
        <p:spPr/>
        <p:txBody>
          <a:bodyPr/>
          <a:lstStyle/>
          <a:p>
            <a:pPr marL="0" indent="0">
              <a:buNone/>
            </a:pPr>
            <a:r>
              <a:rPr lang="en-AU" b="1" dirty="0" smtClean="0"/>
              <a:t>5. Engage the senses</a:t>
            </a:r>
          </a:p>
          <a:p>
            <a:endParaRPr lang="en-AU" dirty="0"/>
          </a:p>
          <a:p>
            <a:r>
              <a:rPr lang="en-AU" dirty="0" smtClean="0"/>
              <a:t>The more senses that are engaged (related to the theme), the more memorable the experience</a:t>
            </a:r>
          </a:p>
          <a:p>
            <a:r>
              <a:rPr lang="en-AU" dirty="0" smtClean="0"/>
              <a:t>Create a sense of arrival</a:t>
            </a:r>
          </a:p>
          <a:p>
            <a:endParaRPr lang="en-AU" dirty="0" smtClean="0"/>
          </a:p>
          <a:p>
            <a:pPr lvl="1"/>
            <a:r>
              <a:rPr lang="en-AU" dirty="0" err="1" smtClean="0"/>
              <a:t>Eg</a:t>
            </a:r>
            <a:r>
              <a:rPr lang="en-AU" dirty="0" smtClean="0"/>
              <a:t> Pitch black restaurants</a:t>
            </a:r>
          </a:p>
          <a:p>
            <a:pPr lvl="1"/>
            <a:r>
              <a:rPr lang="en-AU" dirty="0" err="1" smtClean="0"/>
              <a:t>Eg</a:t>
            </a:r>
            <a:r>
              <a:rPr lang="en-AU" dirty="0" smtClean="0"/>
              <a:t> Hotel reception located in Casino gaming room</a:t>
            </a:r>
          </a:p>
          <a:p>
            <a:pPr lvl="1"/>
            <a:endParaRPr lang="en-AU" dirty="0"/>
          </a:p>
          <a:p>
            <a:endParaRPr lang="en-AU" dirty="0"/>
          </a:p>
        </p:txBody>
      </p:sp>
    </p:spTree>
    <p:extLst>
      <p:ext uri="{BB962C8B-B14F-4D97-AF65-F5344CB8AC3E}">
        <p14:creationId xmlns:p14="http://schemas.microsoft.com/office/powerpoint/2010/main" val="266028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Chapter learning aims</a:t>
            </a:r>
            <a:endParaRPr lang="en-AU" b="1" dirty="0"/>
          </a:p>
        </p:txBody>
      </p:sp>
      <p:sp>
        <p:nvSpPr>
          <p:cNvPr id="3" name="Content Placeholder 2"/>
          <p:cNvSpPr>
            <a:spLocks noGrp="1"/>
          </p:cNvSpPr>
          <p:nvPr>
            <p:ph idx="1"/>
          </p:nvPr>
        </p:nvSpPr>
        <p:spPr/>
        <p:txBody>
          <a:bodyPr/>
          <a:lstStyle/>
          <a:p>
            <a:pPr marL="0" indent="0">
              <a:lnSpc>
                <a:spcPct val="150000"/>
              </a:lnSpc>
              <a:buNone/>
            </a:pPr>
            <a:r>
              <a:rPr lang="en-AU" sz="3600" dirty="0">
                <a:latin typeface="Times New Roman" panose="02020603050405020304" pitchFamily="18" charset="0"/>
                <a:ea typeface="Times New Roman" panose="02020603050405020304" pitchFamily="18" charset="0"/>
              </a:rPr>
              <a:t>To enhance your understanding of:</a:t>
            </a:r>
          </a:p>
          <a:p>
            <a:pPr lvl="0"/>
            <a:endParaRPr lang="en-AU" dirty="0" smtClean="0"/>
          </a:p>
          <a:p>
            <a:pPr lvl="0"/>
            <a:r>
              <a:rPr lang="en-AU" dirty="0" smtClean="0"/>
              <a:t>service </a:t>
            </a:r>
            <a:r>
              <a:rPr lang="en-AU" dirty="0"/>
              <a:t>value as being co-created by the customer and the service provider</a:t>
            </a:r>
          </a:p>
          <a:p>
            <a:pPr lvl="0"/>
            <a:r>
              <a:rPr lang="en-AU" dirty="0"/>
              <a:t>the challenges in transitioning to the experience economy</a:t>
            </a:r>
          </a:p>
          <a:p>
            <a:pPr lvl="0"/>
            <a:r>
              <a:rPr lang="en-AU" dirty="0"/>
              <a:t>the key characteristics of memorable experiences</a:t>
            </a:r>
          </a:p>
          <a:p>
            <a:pPr marL="0" indent="0">
              <a:lnSpc>
                <a:spcPct val="150000"/>
              </a:lnSpc>
              <a:buNone/>
            </a:pPr>
            <a:endParaRPr lang="en-AU" dirty="0">
              <a:latin typeface="Times New Roman" panose="02020603050405020304" pitchFamily="18" charset="0"/>
              <a:ea typeface="Times New Roman" panose="02020603050405020304" pitchFamily="18" charset="0"/>
            </a:endParaRPr>
          </a:p>
          <a:p>
            <a:endParaRPr lang="en-AU" dirty="0"/>
          </a:p>
        </p:txBody>
      </p:sp>
    </p:spTree>
    <p:extLst>
      <p:ext uri="{BB962C8B-B14F-4D97-AF65-F5344CB8AC3E}">
        <p14:creationId xmlns:p14="http://schemas.microsoft.com/office/powerpoint/2010/main" val="862382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Discussion questions</a:t>
            </a:r>
            <a:endParaRPr lang="en-AU" b="1" dirty="0"/>
          </a:p>
        </p:txBody>
      </p:sp>
      <p:sp>
        <p:nvSpPr>
          <p:cNvPr id="3" name="Content Placeholder 2"/>
          <p:cNvSpPr>
            <a:spLocks noGrp="1"/>
          </p:cNvSpPr>
          <p:nvPr>
            <p:ph idx="1"/>
          </p:nvPr>
        </p:nvSpPr>
        <p:spPr/>
        <p:txBody>
          <a:bodyPr/>
          <a:lstStyle/>
          <a:p>
            <a:pPr lvl="0"/>
            <a:r>
              <a:rPr lang="en-AU" dirty="0"/>
              <a:t>Why is it important for a firm to not base all future service and experience designs on what consumers say in focus group research?</a:t>
            </a:r>
          </a:p>
          <a:p>
            <a:endParaRPr lang="en-AU" dirty="0"/>
          </a:p>
          <a:p>
            <a:pPr lvl="0"/>
            <a:r>
              <a:rPr lang="en-AU" dirty="0"/>
              <a:t>Why do many creative new product ideas fail commercially?</a:t>
            </a:r>
          </a:p>
          <a:p>
            <a:pPr marL="0" indent="0">
              <a:buNone/>
            </a:pPr>
            <a:r>
              <a:rPr lang="en-AU" dirty="0"/>
              <a:t> </a:t>
            </a:r>
          </a:p>
          <a:p>
            <a:pPr lvl="0"/>
            <a:r>
              <a:rPr lang="en-AU" dirty="0"/>
              <a:t>While Pine and Gilmore suggested the transition from the service economy to the experience economy would be difficult, why might small tourism businesses hold an advantage over the big travel brands in this regard?</a:t>
            </a:r>
          </a:p>
        </p:txBody>
      </p:sp>
    </p:spTree>
    <p:extLst>
      <p:ext uri="{BB962C8B-B14F-4D97-AF65-F5344CB8AC3E}">
        <p14:creationId xmlns:p14="http://schemas.microsoft.com/office/powerpoint/2010/main" val="3608716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Key terms</a:t>
            </a:r>
            <a:endParaRPr lang="en-AU" b="1" dirty="0"/>
          </a:p>
        </p:txBody>
      </p:sp>
      <p:sp>
        <p:nvSpPr>
          <p:cNvPr id="3" name="Content Placeholder 2"/>
          <p:cNvSpPr>
            <a:spLocks noGrp="1"/>
          </p:cNvSpPr>
          <p:nvPr>
            <p:ph idx="1"/>
          </p:nvPr>
        </p:nvSpPr>
        <p:spPr/>
        <p:txBody>
          <a:bodyPr>
            <a:normAutofit fontScale="92500" lnSpcReduction="20000"/>
          </a:bodyPr>
          <a:lstStyle/>
          <a:p>
            <a:pPr marL="0" indent="0">
              <a:buNone/>
            </a:pPr>
            <a:r>
              <a:rPr lang="en-AU" b="1" dirty="0"/>
              <a:t>Service</a:t>
            </a:r>
            <a:endParaRPr lang="en-AU" dirty="0"/>
          </a:p>
          <a:p>
            <a:r>
              <a:rPr lang="en-AU" dirty="0"/>
              <a:t>An interactive process of doing something for someone, which they value.</a:t>
            </a:r>
          </a:p>
          <a:p>
            <a:endParaRPr lang="en-AU" dirty="0"/>
          </a:p>
          <a:p>
            <a:pPr marL="0" indent="0">
              <a:buNone/>
            </a:pPr>
            <a:r>
              <a:rPr lang="en-AU" b="1" dirty="0"/>
              <a:t>Service-dominant logic</a:t>
            </a:r>
            <a:endParaRPr lang="en-AU" dirty="0"/>
          </a:p>
          <a:p>
            <a:r>
              <a:rPr lang="en-AU" dirty="0"/>
              <a:t>A philosophy viewing service value as being co-created by the service provider together with the customer.</a:t>
            </a:r>
          </a:p>
          <a:p>
            <a:pPr marL="0" indent="0">
              <a:buNone/>
            </a:pPr>
            <a:r>
              <a:rPr lang="en-AU" dirty="0"/>
              <a:t> </a:t>
            </a:r>
          </a:p>
          <a:p>
            <a:pPr marL="0" indent="0">
              <a:buNone/>
            </a:pPr>
            <a:r>
              <a:rPr lang="en-AU" b="1" dirty="0"/>
              <a:t>The experience economy</a:t>
            </a:r>
            <a:endParaRPr lang="en-AU" dirty="0"/>
          </a:p>
          <a:p>
            <a:r>
              <a:rPr lang="en-AU" dirty="0"/>
              <a:t>A paradigm shift recognising the need to evolve from providing a service to staging an experience. The challenge in the </a:t>
            </a:r>
            <a:r>
              <a:rPr lang="en-AU" i="1" dirty="0"/>
              <a:t>experience economy</a:t>
            </a:r>
            <a:r>
              <a:rPr lang="en-AU" dirty="0"/>
              <a:t> is to design an engaging experience that represents a memorable event for the customer, and commands a price premium for the business. </a:t>
            </a:r>
          </a:p>
          <a:p>
            <a:endParaRPr lang="en-AU" dirty="0"/>
          </a:p>
        </p:txBody>
      </p:sp>
    </p:spTree>
    <p:extLst>
      <p:ext uri="{BB962C8B-B14F-4D97-AF65-F5344CB8AC3E}">
        <p14:creationId xmlns:p14="http://schemas.microsoft.com/office/powerpoint/2010/main" val="3729277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The importance of people</a:t>
            </a:r>
            <a:endParaRPr lang="en-AU" b="1" dirty="0"/>
          </a:p>
        </p:txBody>
      </p:sp>
      <p:sp>
        <p:nvSpPr>
          <p:cNvPr id="3" name="Content Placeholder 2"/>
          <p:cNvSpPr>
            <a:spLocks noGrp="1"/>
          </p:cNvSpPr>
          <p:nvPr>
            <p:ph idx="1"/>
          </p:nvPr>
        </p:nvSpPr>
        <p:spPr/>
        <p:txBody>
          <a:bodyPr/>
          <a:lstStyle/>
          <a:p>
            <a:r>
              <a:rPr lang="en-AU" dirty="0"/>
              <a:t>Frontline staff are the stars of the show</a:t>
            </a:r>
          </a:p>
          <a:p>
            <a:pPr lvl="1"/>
            <a:r>
              <a:rPr lang="en-AU" dirty="0"/>
              <a:t>But usually the lowest paid</a:t>
            </a:r>
          </a:p>
          <a:p>
            <a:endParaRPr lang="en-AU" dirty="0" smtClean="0"/>
          </a:p>
          <a:p>
            <a:r>
              <a:rPr lang="en-AU" dirty="0" smtClean="0"/>
              <a:t>A </a:t>
            </a:r>
            <a:r>
              <a:rPr lang="en-AU" dirty="0"/>
              <a:t>competitive edge can be gained by using operant resources (intangible skills and knowledge) to engage with consumers in a way that is superior to how competitors use their </a:t>
            </a:r>
            <a:r>
              <a:rPr lang="en-AU" dirty="0" smtClean="0"/>
              <a:t>resources</a:t>
            </a:r>
          </a:p>
          <a:p>
            <a:pPr lvl="1"/>
            <a:r>
              <a:rPr lang="en-AU" dirty="0" smtClean="0"/>
              <a:t>Empower staff to use their own best judgement</a:t>
            </a:r>
          </a:p>
          <a:p>
            <a:pPr lvl="1"/>
            <a:endParaRPr lang="en-AU" dirty="0"/>
          </a:p>
          <a:p>
            <a:r>
              <a:rPr lang="en-AU" i="1" dirty="0" smtClean="0"/>
              <a:t>Culture eats strategy for breakfast</a:t>
            </a:r>
          </a:p>
          <a:p>
            <a:pPr marL="457200" lvl="1" indent="0">
              <a:buNone/>
            </a:pPr>
            <a:r>
              <a:rPr lang="en-AU" dirty="0" smtClean="0"/>
              <a:t>(Peter Drucker)</a:t>
            </a:r>
            <a:endParaRPr lang="en-AU" dirty="0"/>
          </a:p>
          <a:p>
            <a:endParaRPr lang="en-AU" dirty="0" smtClean="0"/>
          </a:p>
        </p:txBody>
      </p:sp>
    </p:spTree>
    <p:extLst>
      <p:ext uri="{BB962C8B-B14F-4D97-AF65-F5344CB8AC3E}">
        <p14:creationId xmlns:p14="http://schemas.microsoft.com/office/powerpoint/2010/main" val="79432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Service-dominant logic</a:t>
            </a:r>
            <a:endParaRPr lang="en-AU" b="1" dirty="0"/>
          </a:p>
        </p:txBody>
      </p:sp>
      <p:sp>
        <p:nvSpPr>
          <p:cNvPr id="3" name="Content Placeholder 2"/>
          <p:cNvSpPr>
            <a:spLocks noGrp="1"/>
          </p:cNvSpPr>
          <p:nvPr>
            <p:ph idx="1"/>
          </p:nvPr>
        </p:nvSpPr>
        <p:spPr/>
        <p:txBody>
          <a:bodyPr>
            <a:normAutofit/>
          </a:bodyPr>
          <a:lstStyle/>
          <a:p>
            <a:r>
              <a:rPr lang="en-AU" dirty="0" smtClean="0"/>
              <a:t>Tourism is mostly in the form of intangible services</a:t>
            </a:r>
          </a:p>
          <a:p>
            <a:r>
              <a:rPr lang="en-AU" dirty="0" smtClean="0"/>
              <a:t>Service can </a:t>
            </a:r>
            <a:r>
              <a:rPr lang="en-AU" dirty="0"/>
              <a:t>take place before, during and after purchase and consumption</a:t>
            </a:r>
          </a:p>
          <a:p>
            <a:r>
              <a:rPr lang="en-AU" dirty="0" smtClean="0"/>
              <a:t>Service is the act of doing something for someone, which they </a:t>
            </a:r>
            <a:r>
              <a:rPr lang="en-AU" i="1" dirty="0" smtClean="0"/>
              <a:t>value</a:t>
            </a:r>
          </a:p>
          <a:p>
            <a:endParaRPr lang="en-AU" dirty="0"/>
          </a:p>
          <a:p>
            <a:r>
              <a:rPr lang="en-AU" dirty="0" smtClean="0"/>
              <a:t>S-D logic is underpinned by the </a:t>
            </a:r>
            <a:r>
              <a:rPr lang="en-AU" i="1" dirty="0" smtClean="0"/>
              <a:t>co-creation of value</a:t>
            </a:r>
          </a:p>
          <a:p>
            <a:pPr lvl="1"/>
            <a:r>
              <a:rPr lang="en-AU" dirty="0" smtClean="0"/>
              <a:t>The business provides a value proposition (</a:t>
            </a:r>
            <a:r>
              <a:rPr lang="en-AU" dirty="0" err="1" smtClean="0"/>
              <a:t>eg</a:t>
            </a:r>
            <a:r>
              <a:rPr lang="en-AU" dirty="0" smtClean="0"/>
              <a:t> cheaper, faster, better)</a:t>
            </a:r>
          </a:p>
          <a:p>
            <a:pPr lvl="1"/>
            <a:r>
              <a:rPr lang="en-AU" dirty="0" smtClean="0"/>
              <a:t>The customer decides if value proposition was delivered </a:t>
            </a:r>
          </a:p>
          <a:p>
            <a:pPr marL="457200" lvl="1" indent="0">
              <a:buNone/>
            </a:pPr>
            <a:endParaRPr lang="en-AU" dirty="0" smtClean="0"/>
          </a:p>
        </p:txBody>
      </p:sp>
    </p:spTree>
    <p:extLst>
      <p:ext uri="{BB962C8B-B14F-4D97-AF65-F5344CB8AC3E}">
        <p14:creationId xmlns:p14="http://schemas.microsoft.com/office/powerpoint/2010/main" val="215831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Video link</a:t>
            </a:r>
            <a:endParaRPr lang="en-AU" b="1" dirty="0"/>
          </a:p>
        </p:txBody>
      </p:sp>
      <p:sp>
        <p:nvSpPr>
          <p:cNvPr id="3" name="Content Placeholder 2"/>
          <p:cNvSpPr>
            <a:spLocks noGrp="1"/>
          </p:cNvSpPr>
          <p:nvPr>
            <p:ph idx="1"/>
          </p:nvPr>
        </p:nvSpPr>
        <p:spPr/>
        <p:txBody>
          <a:bodyPr/>
          <a:lstStyle/>
          <a:p>
            <a:r>
              <a:rPr lang="en-AU" dirty="0" err="1" smtClean="0"/>
              <a:t>Prof.</a:t>
            </a:r>
            <a:r>
              <a:rPr lang="en-AU" dirty="0" smtClean="0"/>
              <a:t> Stephen Largo: Service-dominant logic. Basics, developments and state-of-the-art</a:t>
            </a:r>
          </a:p>
          <a:p>
            <a:pPr lvl="1"/>
            <a:endParaRPr lang="en-AU" dirty="0" smtClean="0">
              <a:hlinkClick r:id="rId2"/>
            </a:endParaRPr>
          </a:p>
          <a:p>
            <a:pPr lvl="1"/>
            <a:r>
              <a:rPr lang="en-AU" dirty="0" smtClean="0">
                <a:hlinkClick r:id="rId2"/>
              </a:rPr>
              <a:t>https</a:t>
            </a:r>
            <a:r>
              <a:rPr lang="en-AU" dirty="0">
                <a:hlinkClick r:id="rId2"/>
              </a:rPr>
              <a:t>://</a:t>
            </a:r>
            <a:r>
              <a:rPr lang="en-AU" dirty="0" smtClean="0">
                <a:hlinkClick r:id="rId2"/>
              </a:rPr>
              <a:t>www.youtube.com/watch?v=J1h4JQ7bTmA</a:t>
            </a:r>
            <a:r>
              <a:rPr lang="en-AU" dirty="0" smtClean="0"/>
              <a:t> </a:t>
            </a:r>
            <a:endParaRPr lang="en-AU" dirty="0"/>
          </a:p>
          <a:p>
            <a:endParaRPr lang="en-AU" dirty="0" smtClean="0"/>
          </a:p>
          <a:p>
            <a:endParaRPr lang="en-AU" dirty="0"/>
          </a:p>
        </p:txBody>
      </p:sp>
    </p:spTree>
    <p:extLst>
      <p:ext uri="{BB962C8B-B14F-4D97-AF65-F5344CB8AC3E}">
        <p14:creationId xmlns:p14="http://schemas.microsoft.com/office/powerpoint/2010/main" val="89319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Examples of tourism service co-creation</a:t>
            </a:r>
            <a:endParaRPr lang="en-AU" b="1" dirty="0"/>
          </a:p>
        </p:txBody>
      </p:sp>
      <p:sp>
        <p:nvSpPr>
          <p:cNvPr id="3" name="Content Placeholder 2"/>
          <p:cNvSpPr>
            <a:spLocks noGrp="1"/>
          </p:cNvSpPr>
          <p:nvPr>
            <p:ph idx="1"/>
          </p:nvPr>
        </p:nvSpPr>
        <p:spPr/>
        <p:txBody>
          <a:bodyPr/>
          <a:lstStyle/>
          <a:p>
            <a:pPr lvl="0"/>
            <a:r>
              <a:rPr lang="en-AU" dirty="0"/>
              <a:t>The business model of low cost airlines relies on the customer self-booking their own flights via the internet and then benefitting from discounted fares (see Mintel, 2005). </a:t>
            </a:r>
          </a:p>
          <a:p>
            <a:endParaRPr lang="en-AU" dirty="0"/>
          </a:p>
          <a:p>
            <a:pPr lvl="0"/>
            <a:r>
              <a:rPr lang="en-AU" dirty="0"/>
              <a:t>Travel itinerary management platforms, such as TripIt.com, which enable the user to consolidate different bookings into one master itinerary (see Applegate, </a:t>
            </a:r>
            <a:r>
              <a:rPr lang="en-AU" dirty="0" err="1"/>
              <a:t>Piccoli</a:t>
            </a:r>
            <a:r>
              <a:rPr lang="en-AU" dirty="0"/>
              <a:t> &amp; </a:t>
            </a:r>
            <a:r>
              <a:rPr lang="en-AU" dirty="0" err="1"/>
              <a:t>Brohman</a:t>
            </a:r>
            <a:r>
              <a:rPr lang="en-AU" dirty="0"/>
              <a:t>, 2008).</a:t>
            </a:r>
          </a:p>
          <a:p>
            <a:endParaRPr lang="en-AU" dirty="0"/>
          </a:p>
        </p:txBody>
      </p:sp>
    </p:spTree>
    <p:extLst>
      <p:ext uri="{BB962C8B-B14F-4D97-AF65-F5344CB8AC3E}">
        <p14:creationId xmlns:p14="http://schemas.microsoft.com/office/powerpoint/2010/main" val="1071873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Examples of tourism service co-creation</a:t>
            </a:r>
            <a:endParaRPr lang="en-AU" dirty="0"/>
          </a:p>
        </p:txBody>
      </p:sp>
      <p:sp>
        <p:nvSpPr>
          <p:cNvPr id="3" name="Content Placeholder 2"/>
          <p:cNvSpPr>
            <a:spLocks noGrp="1"/>
          </p:cNvSpPr>
          <p:nvPr>
            <p:ph idx="1"/>
          </p:nvPr>
        </p:nvSpPr>
        <p:spPr/>
        <p:txBody>
          <a:bodyPr>
            <a:normAutofit fontScale="85000" lnSpcReduction="10000"/>
          </a:bodyPr>
          <a:lstStyle/>
          <a:p>
            <a:pPr lvl="0"/>
            <a:r>
              <a:rPr lang="en-AU" dirty="0"/>
              <a:t>Repeated trial and error product testing and experimentation with a new in-room entertainment system in a few guestrooms. Undertaken with regular guests who were briefed on the initiative on arrival, and then subsequently interviewed at checkout. </a:t>
            </a:r>
          </a:p>
          <a:p>
            <a:pPr marL="0" indent="0">
              <a:buNone/>
            </a:pPr>
            <a:endParaRPr lang="en-AU" dirty="0"/>
          </a:p>
          <a:p>
            <a:pPr lvl="0"/>
            <a:r>
              <a:rPr lang="en-AU" dirty="0"/>
              <a:t>Development of a multi-sensory dining experience, where guests are seated ‘back stage’ to witness the skill involved in preparing their menu. Guest are also able to interact with the kitchen staff, and subsequently offer suggestions.</a:t>
            </a:r>
          </a:p>
          <a:p>
            <a:endParaRPr lang="en-AU" dirty="0"/>
          </a:p>
          <a:p>
            <a:pPr lvl="0"/>
            <a:r>
              <a:rPr lang="en-AU" dirty="0"/>
              <a:t>Customer survey feedback is scrutinised, and then used to structure focus group meetings with key clients. Clients are given two nights’ accommodation and wined and dined in return for four hours of focus group ‘work’.</a:t>
            </a:r>
          </a:p>
          <a:p>
            <a:endParaRPr lang="en-AU" dirty="0"/>
          </a:p>
        </p:txBody>
      </p:sp>
    </p:spTree>
    <p:extLst>
      <p:ext uri="{BB962C8B-B14F-4D97-AF65-F5344CB8AC3E}">
        <p14:creationId xmlns:p14="http://schemas.microsoft.com/office/powerpoint/2010/main" val="4115115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Disruption</a:t>
            </a:r>
            <a:endParaRPr lang="en-AU" b="1" dirty="0"/>
          </a:p>
        </p:txBody>
      </p:sp>
      <p:sp>
        <p:nvSpPr>
          <p:cNvPr id="3" name="Content Placeholder 2"/>
          <p:cNvSpPr>
            <a:spLocks noGrp="1"/>
          </p:cNvSpPr>
          <p:nvPr>
            <p:ph idx="1"/>
          </p:nvPr>
        </p:nvSpPr>
        <p:spPr/>
        <p:txBody>
          <a:bodyPr/>
          <a:lstStyle/>
          <a:p>
            <a:r>
              <a:rPr lang="en-AU" dirty="0" smtClean="0"/>
              <a:t>Disruption is not a new phenomenon</a:t>
            </a:r>
          </a:p>
          <a:p>
            <a:endParaRPr lang="en-AU" dirty="0" smtClean="0"/>
          </a:p>
          <a:p>
            <a:r>
              <a:rPr lang="en-AU" dirty="0" smtClean="0"/>
              <a:t>Throughout history, industries have been revolutionised through the advent of new technology</a:t>
            </a:r>
          </a:p>
          <a:p>
            <a:pPr lvl="1"/>
            <a:r>
              <a:rPr lang="en-AU" dirty="0" err="1" smtClean="0"/>
              <a:t>Eg</a:t>
            </a:r>
            <a:r>
              <a:rPr lang="en-AU" dirty="0" smtClean="0"/>
              <a:t> the steam engine, railroads, electricity, the telephone, jet aircraft</a:t>
            </a:r>
          </a:p>
          <a:p>
            <a:pPr lvl="1"/>
            <a:endParaRPr lang="en-AU" dirty="0"/>
          </a:p>
          <a:p>
            <a:r>
              <a:rPr lang="en-AU" dirty="0"/>
              <a:t>What is different in the digital age is the rapid speed at which new technologies can lead to disruption</a:t>
            </a:r>
          </a:p>
        </p:txBody>
      </p:sp>
    </p:spTree>
    <p:extLst>
      <p:ext uri="{BB962C8B-B14F-4D97-AF65-F5344CB8AC3E}">
        <p14:creationId xmlns:p14="http://schemas.microsoft.com/office/powerpoint/2010/main" val="436418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1042</Words>
  <Application>Microsoft Office PowerPoint</Application>
  <PresentationFormat>Widescreen</PresentationFormat>
  <Paragraphs>145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Tourism Marketing for small businesses</vt:lpstr>
      <vt:lpstr>Chapter learning aims</vt:lpstr>
      <vt:lpstr>Key terms</vt:lpstr>
      <vt:lpstr>The importance of people</vt:lpstr>
      <vt:lpstr>Service-dominant logic</vt:lpstr>
      <vt:lpstr>Video link</vt:lpstr>
      <vt:lpstr>Examples of tourism service co-creation</vt:lpstr>
      <vt:lpstr>Examples of tourism service co-creation</vt:lpstr>
      <vt:lpstr>Disruption</vt:lpstr>
      <vt:lpstr>Being non-customer centric is the threat</vt:lpstr>
      <vt:lpstr>Disruption (creative thinking) is harder than critical thinking</vt:lpstr>
      <vt:lpstr>The experience economy</vt:lpstr>
      <vt:lpstr>Consumers don’t always know what they want to satisfy a need</vt:lpstr>
      <vt:lpstr>Video link</vt:lpstr>
      <vt:lpstr>Designing memorable experiences</vt:lpstr>
      <vt:lpstr>Designing memorable experiences</vt:lpstr>
      <vt:lpstr>Designing memorable experiences</vt:lpstr>
      <vt:lpstr>Designing memorable experiences</vt:lpstr>
      <vt:lpstr>Designing memorable experiences</vt:lpstr>
      <vt:lpstr>Discussion questions</vt:lpstr>
    </vt:vector>
  </TitlesOfParts>
  <Company>Queensland University of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Pike</dc:creator>
  <cp:lastModifiedBy>Steven Pike</cp:lastModifiedBy>
  <cp:revision>12</cp:revision>
  <dcterms:created xsi:type="dcterms:W3CDTF">2017-12-15T04:22:45Z</dcterms:created>
  <dcterms:modified xsi:type="dcterms:W3CDTF">2018-01-02T03:58:01Z</dcterms:modified>
</cp:coreProperties>
</file>